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EB3"/>
    <a:srgbClr val="A41623"/>
    <a:srgbClr val="ECF0F2"/>
    <a:srgbClr val="141414"/>
    <a:srgbClr val="ECC6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8.png>
</file>

<file path=ppt/media/image19.jpeg>
</file>

<file path=ppt/media/image2.jpeg>
</file>

<file path=ppt/media/image3.jpeg>
</file>

<file path=ppt/media/image32.png>
</file>

<file path=ppt/media/image33.svg>
</file>

<file path=ppt/media/image4.jpe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B5C34C-7D36-4AC7-AEE6-EBDF8A2FE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ARCADIA</a:t>
            </a:r>
            <a:br>
              <a:rPr lang="es-ES" dirty="0">
                <a:latin typeface="Planewalker" panose="02000500000000000000" pitchFamily="2" charset="0"/>
              </a:rPr>
            </a:br>
            <a:r>
              <a:rPr lang="es-ES" dirty="0">
                <a:latin typeface="Planewalker" panose="02000500000000000000" pitchFamily="2" charset="0"/>
              </a:rPr>
              <a:t>Tu tienda TCG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9A6C8C-0CCF-4703-B36C-14048C9BE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087" y="3907251"/>
            <a:ext cx="6400800" cy="1947333"/>
          </a:xfrm>
        </p:spPr>
        <p:txBody>
          <a:bodyPr>
            <a:normAutofit/>
          </a:bodyPr>
          <a:lstStyle/>
          <a:p>
            <a:pPr algn="ctr"/>
            <a:r>
              <a:rPr lang="es-ES" sz="1600" dirty="0">
                <a:latin typeface="Verdana" panose="020B0604030504040204" pitchFamily="34" charset="0"/>
                <a:ea typeface="Verdana" panose="020B0604030504040204" pitchFamily="34" charset="0"/>
              </a:rPr>
              <a:t>Andrés Bravo, Carlos Garrido, Aarón Quesada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AA9CD4-93FD-44C7-97E9-A9ED70772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772" y="1676399"/>
            <a:ext cx="3204519" cy="3204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2887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D31F99-CF7D-460B-83E5-F7712768F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839" y="211894"/>
            <a:ext cx="8534400" cy="1507067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Elección de la palera provisional y definitiva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4C6325-2B58-4721-BB6B-AA98229AE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874" y="2658376"/>
            <a:ext cx="4649787" cy="576262"/>
          </a:xfrm>
        </p:spPr>
        <p:txBody>
          <a:bodyPr/>
          <a:lstStyle/>
          <a:p>
            <a:pPr algn="ctr"/>
            <a:r>
              <a:rPr lang="es-ES" sz="3600" dirty="0">
                <a:latin typeface="Planewalker" panose="02000500000000000000" pitchFamily="2" charset="0"/>
              </a:rPr>
              <a:t>Provisional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DD2CCF5-4F00-4C59-A900-BD6DE73D807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1947" y="3738820"/>
            <a:ext cx="5322858" cy="789076"/>
          </a:xfrm>
          <a:prstGeom prst="rect">
            <a:avLst/>
          </a:prstGeo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836EDE-1E9F-46D7-B541-8FCB0C2BE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47039" y="2658376"/>
            <a:ext cx="4665134" cy="576262"/>
          </a:xfrm>
        </p:spPr>
        <p:txBody>
          <a:bodyPr/>
          <a:lstStyle/>
          <a:p>
            <a:pPr algn="ctr"/>
            <a:r>
              <a:rPr lang="es-ES" sz="3600" dirty="0">
                <a:latin typeface="Planewalker" panose="02000500000000000000" pitchFamily="2" charset="0"/>
              </a:rPr>
              <a:t>Definitiva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3589E04E-01C3-4D66-A69E-D289BF1C9AF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74070" y="3738820"/>
            <a:ext cx="5979904" cy="7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6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E8250C-CC08-484B-B0E1-58D91F491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952" y="2279822"/>
            <a:ext cx="6019800" cy="1143000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¿Por qué cambiar?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351FB2E5-AFF9-4328-9794-714CF72F9FD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115" r="14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8147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ECC643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el color de la marca y se refiere al producto.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que resalta mucho.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También es un color cálido y conviene para una tienda.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contrasta muy bien con los demás colores.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menos saturado que un amarillo vivo, que ofende más a la vista.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el amarillo básico tiene malas connotaciones.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Evoca a Egipto y está relacionado con uno de nuestros productos.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históricamente relacionado con la magia.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Saffron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</a:t>
            </a:r>
            <a:r>
              <a:rPr lang="es-ES" sz="2400" dirty="0">
                <a:latin typeface="Planewalker" panose="02000500000000000000" pitchFamily="2" charset="0"/>
              </a:rPr>
              <a:t>#ECC643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3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141414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627606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semejante al del fondo.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el color negro es el más usado para los textos.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del color secundario de nuestra marca.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También está relacionado con uno de nuestros productos.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Dado que no es un color completamente apagado, no crea un contraste tan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   violento.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los temas oscuros no suelen usar un negro puro.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Evoca tranquilidad y elegancia. </a:t>
            </a:r>
          </a:p>
          <a:p>
            <a:endParaRPr lang="es-ES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Night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#141414</a:t>
            </a:r>
          </a:p>
        </p:txBody>
      </p:sp>
    </p:spTree>
    <p:extLst>
      <p:ext uri="{BB962C8B-B14F-4D97-AF65-F5344CB8AC3E}">
        <p14:creationId xmlns:p14="http://schemas.microsoft.com/office/powerpoint/2010/main" val="55405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6" y="939113"/>
            <a:ext cx="3280974" cy="4572000"/>
          </a:xfrm>
          <a:solidFill>
            <a:srgbClr val="ECF0F2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es un color óptimo para fondos, dependiendo de la sección.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Las tonalidades de blanco son colores base para cualquier página web.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blanco "sucio" es menos violento a la vista.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diferencia más de un blanco puro, que es el estándar.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Dado que el resto la paleta son colores cálidos y poco saturados, un blanco 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puro resaltaría demasiado.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Carece de connotaciones negativas.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035349" y="5029885"/>
            <a:ext cx="3151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lanewalker" panose="02000500000000000000" pitchFamily="2" charset="0"/>
                <a:ea typeface="Verdana" panose="020B0604030504040204" pitchFamily="34" charset="0"/>
              </a:rPr>
              <a:t>Anti-Flash White #EEF0F2</a:t>
            </a:r>
          </a:p>
        </p:txBody>
      </p:sp>
    </p:spTree>
    <p:extLst>
      <p:ext uri="{BB962C8B-B14F-4D97-AF65-F5344CB8AC3E}">
        <p14:creationId xmlns:p14="http://schemas.microsoft.com/office/powerpoint/2010/main" val="305667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A41623"/>
          </a:solidFill>
          <a:ln>
            <a:solidFill>
              <a:srgbClr val="A41623">
                <a:alpha val="40000"/>
              </a:srgbClr>
            </a:solidFill>
          </a:ln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Toda la competencia usa tonalidades de rojo.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muy llamativo.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Conjunta con nuestra paleta cálida.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color más saturado resulta demasiado violento frente a nuestros otros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colores.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Al no ser tan saturado desprende más elegancia y más comodidad.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fuerte, amable, viril y con energía.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Madder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#</a:t>
            </a:r>
            <a:r>
              <a:rPr lang="es-ES" dirty="0">
                <a:latin typeface="Planewalker" panose="02000500000000000000" pitchFamily="2" charset="0"/>
              </a:rPr>
              <a:t>A41623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F5DEB3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análogo al </a:t>
            </a:r>
            <a:r>
              <a:rPr lang="es-ES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Saffron</a:t>
            </a: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lo suficientemente similar al blanco que podríamos encontrar en textos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básicos.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Al ser similar a algunas tonalidades de piel evoca cercanía al usuario.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Tras intentar con otras tonalidades similares hemos llegado a la conclusión de que un color más conocido puede ser más amigable.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El contraste que tiene con el negro dista ser común.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color puro, calmado y humano.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Wheat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</a:t>
            </a:r>
            <a:r>
              <a:rPr lang="es-ES" sz="2400" dirty="0">
                <a:latin typeface="Planewalker" panose="02000500000000000000" pitchFamily="2" charset="0"/>
              </a:rPr>
              <a:t>#</a:t>
            </a:r>
            <a:r>
              <a:rPr lang="es-ES" dirty="0">
                <a:latin typeface="Planewalker" panose="02000500000000000000" pitchFamily="2" charset="0"/>
              </a:rPr>
              <a:t>F5DEB3</a:t>
            </a:r>
            <a:r>
              <a:rPr lang="es-ES" dirty="0"/>
              <a:t>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06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62FED-E6D4-45D1-ACEB-FC94BCC5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61321"/>
            <a:ext cx="8534400" cy="1507067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Estructura de la web y palabras clave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A636A5C-CD3D-41C4-AA6E-DA59881942B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730" y="1983258"/>
            <a:ext cx="11952540" cy="2421102"/>
          </a:xfrm>
        </p:spPr>
      </p:pic>
    </p:spTree>
    <p:extLst>
      <p:ext uri="{BB962C8B-B14F-4D97-AF65-F5344CB8AC3E}">
        <p14:creationId xmlns:p14="http://schemas.microsoft.com/office/powerpoint/2010/main" val="137670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CD79FA-D61D-4D2C-8263-00D3FB943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Planewalker" panose="02000500000000000000" pitchFamily="2" charset="0"/>
              </a:rPr>
              <a:t>Muchas 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283167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32E67-3507-41F8-A527-61A1783CB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368" y="698157"/>
            <a:ext cx="3657600" cy="1371600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¿Qué es un juego </a:t>
            </a:r>
            <a:r>
              <a:rPr lang="es-ES" dirty="0" err="1">
                <a:latin typeface="Planewalker" panose="02000500000000000000" pitchFamily="2" charset="0"/>
              </a:rPr>
              <a:t>tcg</a:t>
            </a:r>
            <a:r>
              <a:rPr lang="es-ES" dirty="0">
                <a:latin typeface="Planewalker" panose="02000500000000000000" pitchFamily="2" charset="0"/>
              </a:rPr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480C53-3264-4875-AEF5-1A21EC7E3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D7D1896-63AA-477A-99B3-1ADC5E5F55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07387" y="2383366"/>
            <a:ext cx="3657600" cy="209126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TCG o Trading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Card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Game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describe a todos aquellos juegos de cartas coleccionables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Los mayores nombres: Magic: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The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Gathering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Yu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-Gi-Oh!, Pokémon,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etc</a:t>
            </a:r>
            <a:endParaRPr lang="es-E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74" name="Picture 2" descr="1000 PLAYED/DAMAGED YUGIOH CARDS ULTIMATE LOT YU-GI-OH! INSTANT  COLLECTION!!! | eBay">
            <a:extLst>
              <a:ext uri="{FF2B5EF4-FFF2-40B4-BE49-F238E27FC236}">
                <a16:creationId xmlns:a16="http://schemas.microsoft.com/office/drawing/2014/main" id="{9B13FBF1-5CC6-4C5C-A2B4-49FE6673D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47" y="685800"/>
            <a:ext cx="3893966" cy="2920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Play Magic: The Gathering | A Beginner's Guide - LoveThyNerd.com">
            <a:extLst>
              <a:ext uri="{FF2B5EF4-FFF2-40B4-BE49-F238E27FC236}">
                <a16:creationId xmlns:a16="http://schemas.microsoft.com/office/drawing/2014/main" id="{483C032D-71B7-49B6-9883-76BCABD26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3855308"/>
            <a:ext cx="3978562" cy="22379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Best Pokémon TCG Decks Right Now (November 2024) | TCGplayer Infinite">
            <a:extLst>
              <a:ext uri="{FF2B5EF4-FFF2-40B4-BE49-F238E27FC236}">
                <a16:creationId xmlns:a16="http://schemas.microsoft.com/office/drawing/2014/main" id="{94601701-073E-484C-A56F-077C30DAB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453" y="685800"/>
            <a:ext cx="3933675" cy="28729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Most Valuable Cards In Rise Of The Floodborn - Lorcana">
            <a:extLst>
              <a:ext uri="{FF2B5EF4-FFF2-40B4-BE49-F238E27FC236}">
                <a16:creationId xmlns:a16="http://schemas.microsoft.com/office/drawing/2014/main" id="{EA3D18B8-4178-47CF-ABB5-B796C33BFB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10"/>
          <a:stretch/>
        </p:blipFill>
        <p:spPr bwMode="auto">
          <a:xfrm>
            <a:off x="4267200" y="3862173"/>
            <a:ext cx="4002218" cy="18528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57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E66BB-5293-459C-829F-6F4B03F78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36" y="506627"/>
            <a:ext cx="8534401" cy="859200"/>
          </a:xfrm>
        </p:spPr>
        <p:txBody>
          <a:bodyPr>
            <a:normAutofit fontScale="90000"/>
          </a:bodyPr>
          <a:lstStyle/>
          <a:p>
            <a:r>
              <a:rPr lang="es-ES" dirty="0">
                <a:latin typeface="Planewalker" panose="02000500000000000000" pitchFamily="2" charset="0"/>
              </a:rPr>
              <a:t>Análisis general del mercado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AC15E6-8D61-46D9-8295-3A216CAA3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300" y="2020330"/>
            <a:ext cx="5939008" cy="3750275"/>
          </a:xfrm>
        </p:spPr>
        <p:txBody>
          <a:bodyPr>
            <a:normAutofit fontScale="77500" lnSpcReduction="20000"/>
          </a:bodyPr>
          <a:lstStyle/>
          <a:p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Minimalismo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en diseño y logos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Colores llamativos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relacionados con la marca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Interfaz sin elementos puntiagudos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, más redondeado y amigable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Elementos de diseño comunes: o Menú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desplegable </a:t>
            </a:r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Uso de </a:t>
            </a:r>
            <a:r>
              <a:rPr lang="es-ES" sz="2300" b="1" dirty="0" err="1">
                <a:latin typeface="Verdana" panose="020B0604030504040204" pitchFamily="34" charset="0"/>
                <a:ea typeface="Verdana" panose="020B0604030504040204" pitchFamily="34" charset="0"/>
              </a:rPr>
              <a:t>dropdowns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Iconos de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carrito y usuario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para los respectivos servicios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</a:t>
            </a:r>
            <a:r>
              <a:rPr lang="es-ES" sz="2300" b="1" dirty="0" err="1">
                <a:latin typeface="Verdana" panose="020B0604030504040204" pitchFamily="34" charset="0"/>
                <a:ea typeface="Verdana" panose="020B0604030504040204" pitchFamily="34" charset="0"/>
              </a:rPr>
              <a:t>Footers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más anchos que hace años 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BE188AD-2C03-4564-A6E7-747A6AD7B1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21" t="43860"/>
          <a:stretch/>
        </p:blipFill>
        <p:spPr>
          <a:xfrm flipH="1">
            <a:off x="9624840" y="1612195"/>
            <a:ext cx="2273644" cy="4003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6A12DB8-5C56-4B60-BA0B-93B3CB40B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778" y="3534032"/>
            <a:ext cx="3698247" cy="2082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0865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2893BA-DDA6-4AC1-85E6-D53477402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061" y="90897"/>
            <a:ext cx="11714204" cy="772703"/>
          </a:xfrm>
        </p:spPr>
        <p:txBody>
          <a:bodyPr/>
          <a:lstStyle/>
          <a:p>
            <a:r>
              <a:rPr lang="es-ES" dirty="0">
                <a:latin typeface="Planewalker" panose="02000500000000000000" pitchFamily="2" charset="0"/>
              </a:rPr>
              <a:t>Breve muestra de nuestra competencia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A6FD0C-1930-4567-913D-623901C4F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79" y="953299"/>
            <a:ext cx="4028817" cy="16690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66AC209-03EC-431A-8B46-96F69FF36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14" y="2688344"/>
            <a:ext cx="3039762" cy="1019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53D551B-1675-4CE0-98C7-211352001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15" y="5569483"/>
            <a:ext cx="4399004" cy="11491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AA16660-F994-426E-9EF0-C00ADB0204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906" y="3821695"/>
            <a:ext cx="2214417" cy="16083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45F1589-88C6-4595-9E39-5BEB13618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228" y="959370"/>
            <a:ext cx="5054193" cy="10980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33F38F3-FF95-423A-BA4F-97B6CA7DC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1005" y="2153183"/>
            <a:ext cx="3754416" cy="14587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4FC8364-F5E6-4182-A41E-85DAD9D9AD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379" y="3720696"/>
            <a:ext cx="2906042" cy="160831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165EC8C-D91F-46D8-ADAD-3222BA74C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2267" y="3734393"/>
            <a:ext cx="3944054" cy="160831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B33B048-58FB-4BDC-92E0-CCDE2EC068C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7535" y="5430006"/>
            <a:ext cx="3287886" cy="83924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C7A54A9-414C-410C-800F-20E4516E98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21179" y="5430006"/>
            <a:ext cx="2611947" cy="107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A561E-28FC-4411-AB11-139498E5A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2812" y="508686"/>
            <a:ext cx="6019800" cy="1143000"/>
          </a:xfrm>
        </p:spPr>
        <p:txBody>
          <a:bodyPr>
            <a:normAutofit/>
          </a:bodyPr>
          <a:lstStyle/>
          <a:p>
            <a:r>
              <a:rPr lang="es-ES" b="1" dirty="0">
                <a:latin typeface="Planewalker" panose="02000500000000000000" pitchFamily="2" charset="0"/>
              </a:rPr>
              <a:t>Reflexión sobre puntos comunes.</a:t>
            </a:r>
            <a:endParaRPr lang="es-ES" dirty="0">
              <a:latin typeface="Planewalker" panose="02000500000000000000" pitchFamily="2" charset="0"/>
            </a:endParaRP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EFC20EA0-A7AB-4E0A-BF8B-9F0B07C2F96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115" r="14115"/>
          <a:stretch>
            <a:fillRect/>
          </a:stretch>
        </p:blipFill>
        <p:spPr/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74A138-CC16-45A4-B01B-CB8A07457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1224" y="1763812"/>
            <a:ext cx="6021388" cy="20489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Colores cálidos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Tendencias, novedades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Calendario de eventos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Formas amigables y redondeadas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Carrusel de eventos y lanzamientos</a:t>
            </a:r>
          </a:p>
        </p:txBody>
      </p:sp>
    </p:spTree>
    <p:extLst>
      <p:ext uri="{BB962C8B-B14F-4D97-AF65-F5344CB8AC3E}">
        <p14:creationId xmlns:p14="http://schemas.microsoft.com/office/powerpoint/2010/main" val="281064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A7219-34E0-462F-BA23-218A7F386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493510"/>
            <a:ext cx="8534400" cy="1507067"/>
          </a:xfrm>
        </p:spPr>
        <p:txBody>
          <a:bodyPr>
            <a:normAutofit/>
          </a:bodyPr>
          <a:lstStyle/>
          <a:p>
            <a:r>
              <a:rPr lang="es-ES" sz="3200" dirty="0">
                <a:latin typeface="Planewalker" panose="02000500000000000000" pitchFamily="2" charset="0"/>
              </a:rPr>
              <a:t>Proceso de elección de un logo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BF471B-F9A1-492D-ADF9-08A9650BE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642" y="336816"/>
            <a:ext cx="4649787" cy="576262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  <a:ea typeface="Verdana" panose="020B0604030504040204" pitchFamily="34" charset="0"/>
              </a:rPr>
              <a:t>Logo antiguo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246E09F9-50CC-4212-9095-82F543DC27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21940" y="1228686"/>
            <a:ext cx="3030538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72C291-B4AA-4684-802A-DF2E93D1C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22224" y="335537"/>
            <a:ext cx="4665134" cy="576262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Logo nuevo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13606363-8DA5-42F4-BD6C-C2712E30DAD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639523" y="1228686"/>
            <a:ext cx="3030537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35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49E3A-AC0A-4C94-96BB-09591E83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Motivos para el cambio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1C6131-5DB5-4008-9962-BBEC3A097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E87461-EF99-46D2-A562-1144F2968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92337" y="2328861"/>
            <a:ext cx="3657600" cy="2091267"/>
          </a:xfrm>
        </p:spPr>
        <p:txBody>
          <a:bodyPr/>
          <a:lstStyle/>
          <a:p>
            <a:pPr algn="ctr"/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Como se mencionó anteriormente, los diseños actuales tienden a ser más minimalistas, disminuyen los costes en diseño y son agradables a la vista</a:t>
            </a:r>
          </a:p>
        </p:txBody>
      </p:sp>
      <p:pic>
        <p:nvPicPr>
          <p:cNvPr id="2050" name="Picture 2" descr="El diseño gráfico minimalista | waka ®">
            <a:extLst>
              <a:ext uri="{FF2B5EF4-FFF2-40B4-BE49-F238E27FC236}">
                <a16:creationId xmlns:a16="http://schemas.microsoft.com/office/drawing/2014/main" id="{A0B1F17B-5E07-4B1F-BCEC-1DFA4BF91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751772"/>
            <a:ext cx="6037920" cy="52454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21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A1282B-EC5A-4AA4-9EAF-1E4F60F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Creación del </a:t>
            </a:r>
            <a:r>
              <a:rPr lang="es-ES" dirty="0" err="1">
                <a:latin typeface="Planewalker" panose="02000500000000000000" pitchFamily="2" charset="0"/>
              </a:rPr>
              <a:t>wireframe</a:t>
            </a:r>
            <a:endParaRPr lang="es-ES" dirty="0">
              <a:latin typeface="Planewalker" panose="02000500000000000000" pitchFamily="2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6B91F5-B0CA-4EC5-8BDD-8B682B30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7493C9F-B73D-4C2F-A02C-59D3ACFC0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Tras los diseños a papel de cada uno de los miembros, vistos a la izquierda, tomamos en cuenta varios puntos comunes a la hora de digitalizar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F8E1863-C269-48E0-BB46-FE99C02D4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598" y="317309"/>
            <a:ext cx="1752283" cy="24632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0DBCB6-A44E-4503-846C-B7ADE31B6E5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51693" y="320385"/>
            <a:ext cx="1908308" cy="22885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A39558-E3E3-4B05-8B01-01E06AFED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00" y="2888016"/>
            <a:ext cx="2769224" cy="1956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089FF0D-81E2-478F-9E91-D9B6ED42FAED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014323" y="2793198"/>
            <a:ext cx="1390962" cy="21460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2FE51E3-8C67-4E46-B0AC-69DA79D108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450" y="4939294"/>
            <a:ext cx="1993875" cy="18081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B7EF244-22DC-4F01-A980-807166B3F6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0294" y="4977083"/>
            <a:ext cx="1019019" cy="1770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145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7AC402D5-9D43-455B-8A6C-3F9DC9DFA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48" y="141851"/>
            <a:ext cx="5726928" cy="31594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2BCE473-03CC-424C-9793-725C177A6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48" y="3465633"/>
            <a:ext cx="5726928" cy="32033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7AC017A-2787-49E4-9D6D-F5070C340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179" y="269556"/>
            <a:ext cx="2839793" cy="30317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BECE717-F467-44A9-9BDD-7478B492D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3104" y="3626794"/>
            <a:ext cx="2769372" cy="29616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91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200</TotalTime>
  <Words>629</Words>
  <Application>Microsoft Office PowerPoint</Application>
  <PresentationFormat>Panorámica</PresentationFormat>
  <Paragraphs>103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Century Gothic</vt:lpstr>
      <vt:lpstr>Planewalker</vt:lpstr>
      <vt:lpstr>Verdana</vt:lpstr>
      <vt:lpstr>Wingdings 3</vt:lpstr>
      <vt:lpstr>Sector</vt:lpstr>
      <vt:lpstr>ARCADIA Tu tienda TCG</vt:lpstr>
      <vt:lpstr>¿Qué es un juego tcg?</vt:lpstr>
      <vt:lpstr>Análisis general del mercado</vt:lpstr>
      <vt:lpstr>Breve muestra de nuestra competencia</vt:lpstr>
      <vt:lpstr>Reflexión sobre puntos comunes.</vt:lpstr>
      <vt:lpstr>Proceso de elección de un logo</vt:lpstr>
      <vt:lpstr>Motivos para el cambio</vt:lpstr>
      <vt:lpstr>Creación del wireframe</vt:lpstr>
      <vt:lpstr>Presentación de PowerPoint</vt:lpstr>
      <vt:lpstr>Elección de la palera provisional y definitiva</vt:lpstr>
      <vt:lpstr>¿Por qué cambiar?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 de la web y palabras clave</vt:lpstr>
      <vt:lpstr>Muchas 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ARCADIA Tu tienda TCG</dc:title>
  <dc:creator>AnotherOne</dc:creator>
  <cp:lastModifiedBy>AnotherOne</cp:lastModifiedBy>
  <cp:revision>17</cp:revision>
  <dcterms:created xsi:type="dcterms:W3CDTF">2024-11-23T08:45:06Z</dcterms:created>
  <dcterms:modified xsi:type="dcterms:W3CDTF">2024-11-26T12:28:12Z</dcterms:modified>
</cp:coreProperties>
</file>

<file path=docProps/thumbnail.jpeg>
</file>